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354" r:id="rId3"/>
    <p:sldId id="357" r:id="rId4"/>
    <p:sldId id="344" r:id="rId5"/>
    <p:sldId id="306" r:id="rId6"/>
    <p:sldId id="307" r:id="rId7"/>
    <p:sldId id="345" r:id="rId8"/>
    <p:sldId id="308" r:id="rId9"/>
    <p:sldId id="309" r:id="rId10"/>
    <p:sldId id="310" r:id="rId11"/>
    <p:sldId id="319" r:id="rId12"/>
    <p:sldId id="322" r:id="rId13"/>
    <p:sldId id="320" r:id="rId14"/>
    <p:sldId id="330" r:id="rId15"/>
    <p:sldId id="331" r:id="rId16"/>
    <p:sldId id="332" r:id="rId17"/>
    <p:sldId id="298" r:id="rId18"/>
    <p:sldId id="313" r:id="rId19"/>
    <p:sldId id="287" r:id="rId20"/>
    <p:sldId id="343" r:id="rId21"/>
    <p:sldId id="339" r:id="rId22"/>
    <p:sldId id="334" r:id="rId23"/>
    <p:sldId id="340" r:id="rId24"/>
    <p:sldId id="335" r:id="rId25"/>
    <p:sldId id="336" r:id="rId26"/>
    <p:sldId id="304" r:id="rId27"/>
    <p:sldId id="301" r:id="rId28"/>
    <p:sldId id="314" r:id="rId29"/>
    <p:sldId id="358" r:id="rId30"/>
    <p:sldId id="315" r:id="rId31"/>
    <p:sldId id="324" r:id="rId32"/>
    <p:sldId id="325" r:id="rId33"/>
    <p:sldId id="326" r:id="rId34"/>
    <p:sldId id="327" r:id="rId35"/>
    <p:sldId id="299" r:id="rId36"/>
    <p:sldId id="353" r:id="rId37"/>
    <p:sldId id="302" r:id="rId38"/>
    <p:sldId id="359" r:id="rId39"/>
    <p:sldId id="300" r:id="rId40"/>
    <p:sldId id="360" r:id="rId41"/>
    <p:sldId id="303" r:id="rId42"/>
    <p:sldId id="351" r:id="rId43"/>
    <p:sldId id="342" r:id="rId44"/>
    <p:sldId id="352" r:id="rId45"/>
    <p:sldId id="348" r:id="rId46"/>
    <p:sldId id="350" r:id="rId47"/>
    <p:sldId id="265" r:id="rId48"/>
    <p:sldId id="355" r:id="rId49"/>
  </p:sldIdLst>
  <p:sldSz cx="12192000" cy="6858000"/>
  <p:notesSz cx="6858000" cy="9144000"/>
  <p:embeddedFontLs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Segoe UI Light" panose="020B0502040204020203" pitchFamily="34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37777"/>
    <a:srgbClr val="7F7F7F"/>
    <a:srgbClr val="A6A6A6"/>
    <a:srgbClr val="B1B1B1"/>
    <a:srgbClr val="CE295E"/>
    <a:srgbClr val="CB285C"/>
    <a:srgbClr val="3E3E3E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0" autoAdjust="0"/>
    <p:restoredTop sz="90119" autoAdjust="0"/>
  </p:normalViewPr>
  <p:slideViewPr>
    <p:cSldViewPr snapToGrid="0" showGuides="1">
      <p:cViewPr varScale="1">
        <p:scale>
          <a:sx n="71" d="100"/>
          <a:sy n="71" d="100"/>
        </p:scale>
        <p:origin x="408" y="60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5-4037-94E0-CD62B0E3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5-4037-94E0-CD62B0E3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5-4037-94E0-CD62B0E3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5-4037-94E0-CD62B0E3C75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25%  Gas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755-4037-94E0-CD62B0E3C756}"/>
                </c:ext>
              </c:extLst>
            </c:dLbl>
            <c:dLbl>
              <c:idx val="1"/>
              <c:layout>
                <c:manualLayout>
                  <c:x val="-6.0449579867486905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75% Oil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755-4037-94E0-CD62B0E3C7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755-4037-94E0-CD62B0E3C75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755-4037-94E0-CD62B0E3C7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5-4037-94E0-CD62B0E3C7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rgbClr val="CE295E"/>
              </a:solidFill>
              <a:ln w="25400">
                <a:solidFill>
                  <a:srgbClr val="CE295E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rgbClr val="CE295E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BB0-4089-AD4C-4D3E37E7899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BB0-4089-AD4C-4D3E37E78994}"/>
              </c:ext>
            </c:extLst>
          </c:dPt>
          <c:dPt>
            <c:idx val="2"/>
            <c:bubble3D val="0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BB0-4089-AD4C-4D3E37E7899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carnonate</c:v>
                </c:pt>
                <c:pt idx="1">
                  <c:v>sandstone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B0-4089-AD4C-4D3E37E7899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66D-4386-97C3-8B569C2AAB3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66D-4386-97C3-8B569C2AAB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66D-4386-97C3-8B569C2AAB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66D-4386-97C3-8B569C2AAB33}"/>
              </c:ext>
            </c:extLst>
          </c:dPt>
          <c:cat>
            <c:strRef>
              <c:f>Sheet1!$A$2:$A$3</c:f>
              <c:strCache>
                <c:ptCount val="2"/>
                <c:pt idx="0">
                  <c:v>cased</c:v>
                </c:pt>
                <c:pt idx="1">
                  <c:v>open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6D-4386-97C3-8B569C2AA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E6-4A42-BF4D-4B6208EDDE9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E6-4A42-BF4D-4B6208EDDE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6E6-4A42-BF4D-4B6208EDDE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6E6-4A42-BF4D-4B6208EDDE94}"/>
              </c:ext>
            </c:extLst>
          </c:dPt>
          <c:cat>
            <c:strRef>
              <c:f>Sheet1!$A$2:$A$3</c:f>
              <c:strCache>
                <c:ptCount val="2"/>
                <c:pt idx="0">
                  <c:v>open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E6-4A42-BF4D-4B6208EDD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5-4037-94E0-CD62B0E3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5-4037-94E0-CD62B0E3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5-4037-94E0-CD62B0E3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5-4037-94E0-CD62B0E3C75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25% Oil based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755-4037-94E0-CD62B0E3C756}"/>
                </c:ext>
              </c:extLst>
            </c:dLbl>
            <c:dLbl>
              <c:idx val="1"/>
              <c:layout>
                <c:manualLayout>
                  <c:x val="-6.0449579867486905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75% Water based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755-4037-94E0-CD62B0E3C7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755-4037-94E0-CD62B0E3C75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755-4037-94E0-CD62B0E3C7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5-4037-94E0-CD62B0E3C7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FF000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5B7-4BBC-AF8E-C181D795357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5B7-4BBC-AF8E-C181D79535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5B7-4BBC-AF8E-C181D795357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5B7-4BBC-AF8E-C181D7953574}"/>
              </c:ext>
            </c:extLst>
          </c:dPt>
          <c:cat>
            <c:strRef>
              <c:f>Sheet1!$A$2:$A$3</c:f>
              <c:strCache>
                <c:ptCount val="2"/>
                <c:pt idx="0">
                  <c:v>Loss</c:v>
                </c:pt>
                <c:pt idx="1">
                  <c:v>No 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B7-4BBC-AF8E-C181D79535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00B05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E6-4A17-AE06-E40FF9C8AF2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E6-4A17-AE06-E40FF9C8AF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3E6-4A17-AE06-E40FF9C8AF2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3E6-4A17-AE06-E40FF9C8AF2E}"/>
              </c:ext>
            </c:extLst>
          </c:dPt>
          <c:cat>
            <c:strRef>
              <c:f>Sheet1!$A$2:$A$3</c:f>
              <c:strCache>
                <c:ptCount val="2"/>
                <c:pt idx="0">
                  <c:v>Loss</c:v>
                </c:pt>
                <c:pt idx="1">
                  <c:v>No 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E6-4A17-AE06-E40FF9C8A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chemeClr val="bg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68-4FD2-BD55-5D7E91A0E7EB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68-4FD2-BD55-5D7E91A0E7EB}"/>
              </c:ext>
            </c:extLst>
          </c:dPt>
          <c:dPt>
            <c:idx val="2"/>
            <c:bubble3D val="0"/>
            <c:spPr>
              <a:solidFill>
                <a:srgbClr val="CB285C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D68-4FD2-BD55-5D7E91A0E7EB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oil_wet</c:v>
                </c:pt>
                <c:pt idx="1">
                  <c:v>water_wet</c:v>
                </c:pt>
                <c:pt idx="2">
                  <c:v>mixed_wet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68-4FD2-BD55-5D7E91A0E7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5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تفکیک پذیری</a:t>
            </a:r>
            <a:r>
              <a:rPr lang="fa-IR" baseline="0" dirty="0" smtClean="0"/>
              <a:t> برخی پارامترها</a:t>
            </a:r>
          </a:p>
          <a:p>
            <a:r>
              <a:rPr lang="fa-IR" baseline="0" dirty="0" smtClean="0"/>
              <a:t>تصمیم گیری متخصص ها بیشتر بر اساس پارامترهای گسسته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1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6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113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257313" y="2672896"/>
            <a:ext cx="57233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Every Oil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W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ell Tells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 Story</a:t>
            </a:r>
            <a:endParaRPr lang="en-US" sz="3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152149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12" y="3357274"/>
            <a:ext cx="1687386" cy="1847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1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42" y="1096076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90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625814"/>
            <a:ext cx="5370451" cy="5723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1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51" y="1291970"/>
            <a:ext cx="3313481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87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9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635384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</a:t>
            </a:r>
            <a:r>
              <a:rPr lang="ja-JP" altLang="en-US" b="1" dirty="0" smtClean="0">
                <a:solidFill>
                  <a:schemeClr val="bg1"/>
                </a:solidFill>
              </a:rPr>
              <a:t>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67197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Clustering </a:t>
            </a:r>
            <a:r>
              <a:rPr lang="en-US" sz="2000" dirty="0" smtClean="0">
                <a:solidFill>
                  <a:srgbClr val="FFFFFF"/>
                </a:solidFill>
              </a:rPr>
              <a:t>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39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Data Set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25" t="30927" r="5491" b="6789"/>
          <a:stretch/>
        </p:blipFill>
        <p:spPr>
          <a:xfrm>
            <a:off x="444986" y="1061384"/>
            <a:ext cx="11334556" cy="488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14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20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Descriptive Analytics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1521939" y="1187308"/>
            <a:ext cx="5013332" cy="266107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/>
              <a:t>First Part Outline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Keywords Definition</a:t>
            </a:r>
            <a:endParaRPr lang="en-US" sz="2800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Similarity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Clustering Issues</a:t>
            </a:r>
          </a:p>
        </p:txBody>
      </p:sp>
    </p:spTree>
    <p:extLst>
      <p:ext uri="{BB962C8B-B14F-4D97-AF65-F5344CB8AC3E}">
        <p14:creationId xmlns:p14="http://schemas.microsoft.com/office/powerpoint/2010/main" val="9031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Oil/Gas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409966"/>
              </p:ext>
            </p:extLst>
          </p:nvPr>
        </p:nvGraphicFramePr>
        <p:xfrm>
          <a:off x="3902059" y="1209527"/>
          <a:ext cx="4501712" cy="4175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4951492" y="2088422"/>
            <a:ext cx="2369388" cy="2356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320880" y="1930402"/>
            <a:ext cx="110434" cy="158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Carbonate </a:t>
            </a:r>
            <a:r>
              <a:rPr lang="en-US" sz="2000" b="1" dirty="0" smtClean="0">
                <a:solidFill>
                  <a:schemeClr val="bg1"/>
                </a:solidFill>
              </a:rPr>
              <a:t>Sandstone Feature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1070429" y="1048332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Carbonate Sandstone Distribution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089935"/>
              </p:ext>
            </p:extLst>
          </p:nvPr>
        </p:nvGraphicFramePr>
        <p:xfrm>
          <a:off x="3643062" y="1402864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879962" y="4548371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1704989"/>
            <a:ext cx="101600" cy="1002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958962" y="4803334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rgbClr val="CB285C"/>
                </a:solidFill>
              </a:rPr>
              <a:t>Carbonate</a:t>
            </a:r>
            <a:endParaRPr lang="en-US" sz="3200" b="1" dirty="0">
              <a:solidFill>
                <a:srgbClr val="CB285C"/>
              </a:solidFill>
            </a:endParaRPr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1959952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Sandstone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4093002" y="4741778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75%</a:t>
            </a:r>
            <a:endParaRPr lang="en-US" sz="4000" b="1" dirty="0">
              <a:solidFill>
                <a:srgbClr val="CE295E"/>
              </a:solidFill>
              <a:latin typeface="+mj-lt"/>
            </a:endParaRPr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1898396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25%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Open Cased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3519711" y="1701746"/>
            <a:ext cx="2533650" cy="2817874"/>
            <a:chOff x="1066800" y="1687232"/>
            <a:chExt cx="2533650" cy="281787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59" name="Chart 58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19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75%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54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cased</a:t>
              </a:r>
              <a:endParaRPr lang="en-US" sz="1600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120949" y="4388552"/>
              <a:ext cx="391601" cy="116554"/>
              <a:chOff x="2101897" y="4392538"/>
              <a:chExt cx="391601" cy="116554"/>
            </a:xfrm>
          </p:grpSpPr>
          <p:sp>
            <p:nvSpPr>
              <p:cNvPr id="56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101897" y="439253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376944" y="439253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6682466" y="1701746"/>
            <a:ext cx="2533650" cy="2817879"/>
            <a:chOff x="4829175" y="1687232"/>
            <a:chExt cx="2533650" cy="281787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68" name="Chart 67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404040"/>
                    </a:solidFill>
                  </a:rPr>
                  <a:t>25%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3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open</a:t>
              </a:r>
              <a:endParaRPr lang="en-US" sz="1600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912355" y="4388557"/>
              <a:ext cx="391601" cy="116554"/>
              <a:chOff x="2130928" y="4392543"/>
              <a:chExt cx="391601" cy="116554"/>
            </a:xfrm>
          </p:grpSpPr>
          <p:sp>
            <p:nvSpPr>
              <p:cNvPr id="65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130928" y="4392543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405975" y="4392543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Oil/Water-Based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8796"/>
              </p:ext>
            </p:extLst>
          </p:nvPr>
        </p:nvGraphicFramePr>
        <p:xfrm>
          <a:off x="3902059" y="1209527"/>
          <a:ext cx="4501712" cy="4175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4951492" y="2088422"/>
            <a:ext cx="2369388" cy="2356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184571" y="1712686"/>
            <a:ext cx="246743" cy="2322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Loss/No Loss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3496947" y="1701746"/>
            <a:ext cx="2557814" cy="2840090"/>
            <a:chOff x="1066800" y="1687232"/>
            <a:chExt cx="2533650" cy="28156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2" name="Chart 21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1608681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7%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15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Loss</a:t>
              </a:r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154864" y="4386322"/>
              <a:ext cx="391611" cy="116554"/>
              <a:chOff x="2135812" y="4390308"/>
              <a:chExt cx="391611" cy="116554"/>
            </a:xfrm>
          </p:grpSpPr>
          <p:sp>
            <p:nvSpPr>
              <p:cNvPr id="20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135812" y="439030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410869" y="439030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6663632" y="1687232"/>
            <a:ext cx="2557814" cy="2855740"/>
            <a:chOff x="4829175" y="1687232"/>
            <a:chExt cx="2533650" cy="283116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33" name="Chart 32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8591231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404040"/>
                    </a:solidFill>
                  </a:rPr>
                  <a:t>93%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9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No Loss</a:t>
              </a:r>
              <a:endParaRPr lang="en-US" sz="16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902186" y="4401842"/>
              <a:ext cx="391610" cy="116554"/>
              <a:chOff x="2120759" y="4405828"/>
              <a:chExt cx="391610" cy="116554"/>
            </a:xfrm>
          </p:grpSpPr>
          <p:sp>
            <p:nvSpPr>
              <p:cNvPr id="3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120759" y="44058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395815" y="44058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Wettability  Feature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838200" y="525818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08243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899501" y="4939226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6891880" y="5194188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7F7F7F"/>
                </a:solidFill>
              </a:rPr>
              <a:t>Water-Wet</a:t>
            </a:r>
            <a:endParaRPr lang="en-US" sz="3200" b="1" dirty="0">
              <a:solidFill>
                <a:srgbClr val="7F7F7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2810091" y="249836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9040407" y="2599104"/>
            <a:ext cx="101600" cy="1002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-110909" y="2753330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rgbClr val="CE295E"/>
                </a:solidFill>
              </a:rPr>
              <a:t>Mixed-Wet</a:t>
            </a:r>
            <a:endParaRPr lang="en-US" sz="3200" b="1" dirty="0">
              <a:solidFill>
                <a:srgbClr val="CE295E"/>
              </a:solidFill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6119407" y="2854066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chemeClr val="bg1"/>
                </a:solidFill>
              </a:rPr>
              <a:t>Oil-Wet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9030592" y="5132633"/>
            <a:ext cx="111946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25%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023131" y="269177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50</a:t>
            </a:r>
            <a:r>
              <a:rPr lang="en-US" sz="4000" b="1" dirty="0">
                <a:solidFill>
                  <a:srgbClr val="CE295E"/>
                </a:solidFill>
                <a:latin typeface="+mj-lt"/>
              </a:rPr>
              <a:t>%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9253447" y="2792511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25%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801915" y="1200732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Wettability Distribution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45952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4" y="681301"/>
            <a:ext cx="10154279" cy="582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61301" y="696564"/>
            <a:ext cx="7836794" cy="5740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91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91" y="596452"/>
            <a:ext cx="7881714" cy="591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1" y="612218"/>
            <a:ext cx="7886433" cy="591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10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1521939" y="1187308"/>
            <a:ext cx="4381025" cy="266107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Label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1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9" y="631914"/>
            <a:ext cx="7856038" cy="5892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71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6" y="634332"/>
            <a:ext cx="7811138" cy="58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7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3" y="583015"/>
            <a:ext cx="7885884" cy="59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64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61" y="596452"/>
            <a:ext cx="7916400" cy="593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24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11" y="596452"/>
            <a:ext cx="7873034" cy="590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40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6000" r="14784" b="8000"/>
          <a:stretch/>
        </p:blipFill>
        <p:spPr>
          <a:xfrm>
            <a:off x="2569779" y="596452"/>
            <a:ext cx="7583214" cy="5934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1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2111188" y="4424082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5746084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 or Gas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544907" y="579125"/>
            <a:ext cx="8765634" cy="585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552" y="2241591"/>
            <a:ext cx="2000967" cy="2666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38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5123316" y="4719916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6597422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Water-Based o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r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 Oil-Based wells and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610768" y="600583"/>
            <a:ext cx="8730280" cy="583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70" y="2173673"/>
            <a:ext cx="2067131" cy="3243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5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Similarity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6871444" y="5002303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7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77956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Carbonate Or Sandstone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601894" y="659516"/>
            <a:ext cx="8737792" cy="581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172" y="2675966"/>
            <a:ext cx="1899538" cy="263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1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Similarity Detection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966" t="10295" r="7971" b="49632"/>
          <a:stretch/>
        </p:blipFill>
        <p:spPr>
          <a:xfrm>
            <a:off x="566168" y="2069139"/>
            <a:ext cx="11059664" cy="3151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0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69593" t="54279" r="10349" b="31617"/>
          <a:stretch/>
        </p:blipFill>
        <p:spPr>
          <a:xfrm>
            <a:off x="7090116" y="968188"/>
            <a:ext cx="4149969" cy="164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243" t="49816" r="8074" b="10662"/>
          <a:stretch/>
        </p:blipFill>
        <p:spPr>
          <a:xfrm>
            <a:off x="557825" y="2698791"/>
            <a:ext cx="11104070" cy="3096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60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129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5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524250" y="1996107"/>
            <a:ext cx="5867364" cy="2649654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+mj-lt"/>
              </a:rPr>
              <a:t>Questions</a:t>
            </a:r>
            <a:endParaRPr lang="en-US" sz="2800" b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What is Machine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What is Data Analysis?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How it would be effective?</a:t>
            </a:r>
          </a:p>
          <a:p>
            <a:pPr algn="ctr"/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6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Words Similarity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Words Similarity</a:t>
            </a:r>
          </a:p>
        </p:txBody>
      </p:sp>
    </p:spTree>
    <p:extLst>
      <p:ext uri="{BB962C8B-B14F-4D97-AF65-F5344CB8AC3E}">
        <p14:creationId xmlns:p14="http://schemas.microsoft.com/office/powerpoint/2010/main" val="2792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Clustering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48" y="4191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5" y="5206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2" y="6503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3" y="989861"/>
            <a:ext cx="124264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7610" y="568593"/>
            <a:ext cx="3033871" cy="286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55" y="3527875"/>
            <a:ext cx="3040108" cy="2882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084919" y="640603"/>
            <a:ext cx="3018045" cy="2833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84919" y="3544057"/>
            <a:ext cx="3018045" cy="2823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24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489</Words>
  <Application>Microsoft Office PowerPoint</Application>
  <PresentationFormat>Widescreen</PresentationFormat>
  <Paragraphs>270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Century Gothic</vt:lpstr>
      <vt:lpstr>Calibri</vt:lpstr>
      <vt:lpstr>Arial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295</cp:revision>
  <dcterms:created xsi:type="dcterms:W3CDTF">2018-02-12T03:40:49Z</dcterms:created>
  <dcterms:modified xsi:type="dcterms:W3CDTF">2019-07-09T18:59:36Z</dcterms:modified>
</cp:coreProperties>
</file>